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9" r:id="rId2"/>
    <p:sldId id="642" r:id="rId3"/>
    <p:sldId id="651" r:id="rId4"/>
    <p:sldId id="643" r:id="rId5"/>
    <p:sldId id="647" r:id="rId6"/>
    <p:sldId id="644" r:id="rId7"/>
    <p:sldId id="650" r:id="rId8"/>
    <p:sldId id="660" r:id="rId9"/>
    <p:sldId id="648" r:id="rId10"/>
    <p:sldId id="653" r:id="rId11"/>
    <p:sldId id="655" r:id="rId12"/>
    <p:sldId id="659" r:id="rId13"/>
    <p:sldId id="645" r:id="rId14"/>
    <p:sldId id="657" r:id="rId15"/>
    <p:sldId id="654" r:id="rId16"/>
    <p:sldId id="656" r:id="rId17"/>
    <p:sldId id="658" r:id="rId18"/>
    <p:sldId id="661" r:id="rId19"/>
    <p:sldId id="662" r:id="rId20"/>
  </p:sldIdLst>
  <p:sldSz cx="9144000" cy="6858000" type="screen4x3"/>
  <p:notesSz cx="7099300" cy="1023461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0"/>
    <a:srgbClr val="FFFFE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280" autoAdjust="0"/>
  </p:normalViewPr>
  <p:slideViewPr>
    <p:cSldViewPr snapToGrid="0">
      <p:cViewPr>
        <p:scale>
          <a:sx n="70" d="100"/>
          <a:sy n="70" d="100"/>
        </p:scale>
        <p:origin x="1440" y="48"/>
      </p:cViewPr>
      <p:guideLst>
        <p:guide orient="horz" pos="2160"/>
        <p:guide pos="2880"/>
        <p:guide pos="4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Rose\Google%20Drive\Uni\CSIRO\CSIRO\Literature\Data%20Quality%20Use%20Cases%20-%20Curren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Data source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BE-41DA-BDAE-5EC44D04F9EF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BE-41DA-BDAE-5EC44D04F9E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BE-41DA-BDAE-5EC44D04F9EF}"/>
              </c:ext>
            </c:extLst>
          </c:dPt>
          <c:dPt>
            <c:idx val="3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BE-41DA-BDAE-5EC44D04F9EF}"/>
              </c:ext>
            </c:extLst>
          </c:dPt>
          <c:dPt>
            <c:idx val="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EBE-41DA-BDAE-5EC44D04F9EF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EBE-41DA-BDAE-5EC44D04F9EF}"/>
              </c:ext>
            </c:extLst>
          </c:dPt>
          <c:dLbls>
            <c:dLbl>
              <c:idx val="0"/>
              <c:layout>
                <c:manualLayout>
                  <c:x val="3.6675893172432972E-2"/>
                  <c:y val="5.416642200572756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175948058301"/>
                      <c:h val="0.126185923894724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EBE-41DA-BDAE-5EC44D04F9EF}"/>
                </c:ext>
              </c:extLst>
            </c:dLbl>
            <c:dLbl>
              <c:idx val="1"/>
              <c:layout>
                <c:manualLayout>
                  <c:x val="2.1575347222222221E-2"/>
                  <c:y val="4.5312324368397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BE-41DA-BDAE-5EC44D04F9EF}"/>
                </c:ext>
              </c:extLst>
            </c:dLbl>
            <c:dLbl>
              <c:idx val="2"/>
              <c:layout>
                <c:manualLayout>
                  <c:x val="-0.12987141203703703"/>
                  <c:y val="-0.172554243427288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BE-41DA-BDAE-5EC44D04F9EF}"/>
                </c:ext>
              </c:extLst>
            </c:dLbl>
            <c:dLbl>
              <c:idx val="3"/>
              <c:layout>
                <c:manualLayout>
                  <c:x val="-3.8217592592592595E-2"/>
                  <c:y val="6.6622152356378431E-2"/>
                </c:manualLayout>
              </c:layout>
              <c:tx>
                <c:rich>
                  <a:bodyPr/>
                  <a:lstStyle/>
                  <a:p>
                    <a:fld id="{DBD4B2DA-92A5-4F62-B6B6-B7B4610F370A}" type="CATEGORYNAME">
                      <a:rPr lang="en-US">
                        <a:latin typeface="+mj-lt"/>
                      </a:rPr>
                      <a:pPr/>
                      <a:t>[CATEGORY NAME]</a:t>
                    </a:fld>
                    <a:endParaRPr lang="en-A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EBE-41DA-BDAE-5EC44D04F9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'Use Case'!$B$3:$B$8</c:f>
              <c:strCache>
                <c:ptCount val="6"/>
                <c:pt idx="0">
                  <c:v>Spreadsheet</c:v>
                </c:pt>
                <c:pt idx="1">
                  <c:v>Google Form</c:v>
                </c:pt>
                <c:pt idx="2">
                  <c:v>Paper</c:v>
                </c:pt>
                <c:pt idx="3">
                  <c:v>Existing Description</c:v>
                </c:pt>
                <c:pt idx="4">
                  <c:v>Interview</c:v>
                </c:pt>
                <c:pt idx="5">
                  <c:v>Example</c:v>
                </c:pt>
              </c:strCache>
            </c:strRef>
          </c:cat>
          <c:val>
            <c:numRef>
              <c:f>'Use Case'!$C$3:$C$8</c:f>
              <c:numCache>
                <c:formatCode>General</c:formatCode>
                <c:ptCount val="6"/>
                <c:pt idx="0">
                  <c:v>2</c:v>
                </c:pt>
                <c:pt idx="1">
                  <c:v>8</c:v>
                </c:pt>
                <c:pt idx="2">
                  <c:v>12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EBE-41DA-BDAE-5EC44D04F9E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Type of use case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69-40EE-B567-6B860D081C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69-40EE-B567-6B860D081CBF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69-40EE-B567-6B860D081CB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69-40EE-B567-6B860D081CB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69-40EE-B567-6B860D081CBF}"/>
              </c:ext>
            </c:extLst>
          </c:dPt>
          <c:dLbls>
            <c:dLbl>
              <c:idx val="0"/>
              <c:layout>
                <c:manualLayout>
                  <c:x val="4.2862268518518418E-2"/>
                  <c:y val="4.191857985281275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125"/>
                      <c:h val="0.212808812278694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F69-40EE-B567-6B860D081CBF}"/>
                </c:ext>
              </c:extLst>
            </c:dLbl>
            <c:dLbl>
              <c:idx val="1"/>
              <c:layout>
                <c:manualLayout>
                  <c:x val="-0.258703587962963"/>
                  <c:y val="8.766409619303602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69-40EE-B567-6B860D081CBF}"/>
                </c:ext>
              </c:extLst>
            </c:dLbl>
            <c:dLbl>
              <c:idx val="4"/>
              <c:layout>
                <c:manualLayout>
                  <c:x val="0.15812482004536613"/>
                  <c:y val="8.502777563686466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3557659220349"/>
                      <c:h val="0.126185923894724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F69-40EE-B567-6B860D081C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'Use Case'!$J$2:$J$6</c:f>
              <c:strCache>
                <c:ptCount val="5"/>
                <c:pt idx="0">
                  <c:v>distribution modelling</c:v>
                </c:pt>
                <c:pt idx="1">
                  <c:v>database entry</c:v>
                </c:pt>
                <c:pt idx="2">
                  <c:v>species list</c:v>
                </c:pt>
                <c:pt idx="3">
                  <c:v>audit</c:v>
                </c:pt>
                <c:pt idx="4">
                  <c:v>climate envelope</c:v>
                </c:pt>
              </c:strCache>
            </c:strRef>
          </c:cat>
          <c:val>
            <c:numRef>
              <c:f>'Use Case'!$K$2:$K$6</c:f>
              <c:numCache>
                <c:formatCode>General</c:formatCode>
                <c:ptCount val="5"/>
                <c:pt idx="0">
                  <c:v>18</c:v>
                </c:pt>
                <c:pt idx="1">
                  <c:v>6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69-40EE-B567-6B860D081CB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Number of Information</a:t>
            </a:r>
            <a:r>
              <a:rPr lang="en-AU" baseline="0" dirty="0"/>
              <a:t> Elements per use case</a:t>
            </a:r>
            <a:endParaRPr lang="en-A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'Information Element Analysis'!$P$2:$P$29</c:f>
              <c:strCache>
                <c:ptCount val="28"/>
                <c:pt idx="0">
                  <c:v>PNT</c:v>
                </c:pt>
                <c:pt idx="1">
                  <c:v>OBIS</c:v>
                </c:pt>
                <c:pt idx="2">
                  <c:v>NESP</c:v>
                </c:pt>
                <c:pt idx="3">
                  <c:v>AKKA2</c:v>
                </c:pt>
                <c:pt idx="4">
                  <c:v>AKKA3</c:v>
                </c:pt>
                <c:pt idx="5">
                  <c:v>niche</c:v>
                </c:pt>
                <c:pt idx="6">
                  <c:v>dpaw</c:v>
                </c:pt>
                <c:pt idx="7">
                  <c:v>ANHATLoad</c:v>
                </c:pt>
                <c:pt idx="8">
                  <c:v>BAC</c:v>
                </c:pt>
                <c:pt idx="9">
                  <c:v>gap</c:v>
                </c:pt>
                <c:pt idx="10">
                  <c:v>SPRAT</c:v>
                </c:pt>
                <c:pt idx="11">
                  <c:v>SDM</c:v>
                </c:pt>
                <c:pt idx="12">
                  <c:v>MILLI</c:v>
                </c:pt>
                <c:pt idx="13">
                  <c:v>u32</c:v>
                </c:pt>
                <c:pt idx="14">
                  <c:v>newg</c:v>
                </c:pt>
                <c:pt idx="15">
                  <c:v>SAA</c:v>
                </c:pt>
                <c:pt idx="16">
                  <c:v>herb</c:v>
                </c:pt>
                <c:pt idx="17">
                  <c:v>strat</c:v>
                </c:pt>
                <c:pt idx="18">
                  <c:v>temp</c:v>
                </c:pt>
                <c:pt idx="19">
                  <c:v>palaeo</c:v>
                </c:pt>
                <c:pt idx="20">
                  <c:v>ring</c:v>
                </c:pt>
                <c:pt idx="21">
                  <c:v>solen</c:v>
                </c:pt>
                <c:pt idx="22">
                  <c:v>canopy</c:v>
                </c:pt>
                <c:pt idx="23">
                  <c:v>fossil</c:v>
                </c:pt>
                <c:pt idx="24">
                  <c:v>rare</c:v>
                </c:pt>
                <c:pt idx="25">
                  <c:v>rich</c:v>
                </c:pt>
                <c:pt idx="26">
                  <c:v>AKKA1</c:v>
                </c:pt>
                <c:pt idx="27">
                  <c:v>clim</c:v>
                </c:pt>
              </c:strCache>
            </c:strRef>
          </c:cat>
          <c:val>
            <c:numRef>
              <c:f>'Information Element Analysis'!$Q$2:$Q$29</c:f>
              <c:numCache>
                <c:formatCode>General</c:formatCode>
                <c:ptCount val="28"/>
                <c:pt idx="0">
                  <c:v>45</c:v>
                </c:pt>
                <c:pt idx="1">
                  <c:v>17</c:v>
                </c:pt>
                <c:pt idx="2">
                  <c:v>17</c:v>
                </c:pt>
                <c:pt idx="3">
                  <c:v>15</c:v>
                </c:pt>
                <c:pt idx="4">
                  <c:v>15</c:v>
                </c:pt>
                <c:pt idx="5">
                  <c:v>14</c:v>
                </c:pt>
                <c:pt idx="6">
                  <c:v>12</c:v>
                </c:pt>
                <c:pt idx="7">
                  <c:v>11</c:v>
                </c:pt>
                <c:pt idx="8">
                  <c:v>11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6</c:v>
                </c:pt>
                <c:pt idx="16">
                  <c:v>5</c:v>
                </c:pt>
                <c:pt idx="17">
                  <c:v>5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E-4885-80DE-8EF4D866A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3224064"/>
        <c:axId val="263225632"/>
      </c:barChart>
      <c:catAx>
        <c:axId val="263224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Use case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225632"/>
        <c:crosses val="autoZero"/>
        <c:auto val="1"/>
        <c:lblAlgn val="ctr"/>
        <c:lblOffset val="100"/>
        <c:noMultiLvlLbl val="0"/>
      </c:catAx>
      <c:valAx>
        <c:axId val="263225632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Number of information elements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22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Number of dimensions per use case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'Dimension Analysis'!$X$2:$X$29</c:f>
              <c:strCache>
                <c:ptCount val="28"/>
                <c:pt idx="0">
                  <c:v>PNT</c:v>
                </c:pt>
                <c:pt idx="1">
                  <c:v>niche</c:v>
                </c:pt>
                <c:pt idx="2">
                  <c:v>OBIS</c:v>
                </c:pt>
                <c:pt idx="3">
                  <c:v>dpaw</c:v>
                </c:pt>
                <c:pt idx="4">
                  <c:v>SDM</c:v>
                </c:pt>
                <c:pt idx="5">
                  <c:v>MILLI</c:v>
                </c:pt>
                <c:pt idx="6">
                  <c:v>BAC</c:v>
                </c:pt>
                <c:pt idx="7">
                  <c:v>u32</c:v>
                </c:pt>
                <c:pt idx="8">
                  <c:v>NESP</c:v>
                </c:pt>
                <c:pt idx="9">
                  <c:v>newg</c:v>
                </c:pt>
                <c:pt idx="10">
                  <c:v>herb</c:v>
                </c:pt>
                <c:pt idx="11">
                  <c:v>ANHATLoad</c:v>
                </c:pt>
                <c:pt idx="12">
                  <c:v>strat</c:v>
                </c:pt>
                <c:pt idx="13">
                  <c:v>palaeo</c:v>
                </c:pt>
                <c:pt idx="14">
                  <c:v>rare</c:v>
                </c:pt>
                <c:pt idx="15">
                  <c:v>solen</c:v>
                </c:pt>
                <c:pt idx="16">
                  <c:v>SAA</c:v>
                </c:pt>
                <c:pt idx="17">
                  <c:v>AKKA2</c:v>
                </c:pt>
                <c:pt idx="18">
                  <c:v>temp</c:v>
                </c:pt>
                <c:pt idx="19">
                  <c:v>canopy</c:v>
                </c:pt>
                <c:pt idx="20">
                  <c:v>rich</c:v>
                </c:pt>
                <c:pt idx="21">
                  <c:v>ring</c:v>
                </c:pt>
                <c:pt idx="22">
                  <c:v>AKKA3</c:v>
                </c:pt>
                <c:pt idx="23">
                  <c:v>fossil</c:v>
                </c:pt>
                <c:pt idx="24">
                  <c:v>gap</c:v>
                </c:pt>
                <c:pt idx="25">
                  <c:v>clim</c:v>
                </c:pt>
                <c:pt idx="26">
                  <c:v>SPRAT</c:v>
                </c:pt>
                <c:pt idx="27">
                  <c:v>AKKA1</c:v>
                </c:pt>
              </c:strCache>
            </c:strRef>
          </c:cat>
          <c:val>
            <c:numRef>
              <c:f>'Dimension Analysis'!$Y$2:$Y$29</c:f>
              <c:numCache>
                <c:formatCode>General</c:formatCode>
                <c:ptCount val="28"/>
                <c:pt idx="0">
                  <c:v>52</c:v>
                </c:pt>
                <c:pt idx="1">
                  <c:v>23</c:v>
                </c:pt>
                <c:pt idx="2">
                  <c:v>15</c:v>
                </c:pt>
                <c:pt idx="3">
                  <c:v>13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8</c:v>
                </c:pt>
                <c:pt idx="10">
                  <c:v>8</c:v>
                </c:pt>
                <c:pt idx="11">
                  <c:v>7</c:v>
                </c:pt>
                <c:pt idx="12">
                  <c:v>7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1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F1-47F5-A959-849EA0951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9818800"/>
        <c:axId val="539815520"/>
      </c:barChart>
      <c:catAx>
        <c:axId val="5398188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15520"/>
        <c:crosses val="autoZero"/>
        <c:auto val="1"/>
        <c:lblAlgn val="ctr"/>
        <c:lblOffset val="100"/>
        <c:noMultiLvlLbl val="0"/>
      </c:catAx>
      <c:valAx>
        <c:axId val="539815520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1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Number of criteria per</a:t>
            </a:r>
            <a:r>
              <a:rPr lang="en-AU" baseline="0"/>
              <a:t> use case</a:t>
            </a:r>
            <a:endParaRPr lang="en-A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'Criteria Analysis'!$F$3:$F$30</c:f>
              <c:strCache>
                <c:ptCount val="28"/>
                <c:pt idx="0">
                  <c:v>PNT</c:v>
                </c:pt>
                <c:pt idx="1">
                  <c:v>NESP</c:v>
                </c:pt>
                <c:pt idx="2">
                  <c:v>OBIS</c:v>
                </c:pt>
                <c:pt idx="3">
                  <c:v>dpaw</c:v>
                </c:pt>
                <c:pt idx="4">
                  <c:v>rare</c:v>
                </c:pt>
                <c:pt idx="5">
                  <c:v>MILLI</c:v>
                </c:pt>
                <c:pt idx="6">
                  <c:v>u32</c:v>
                </c:pt>
                <c:pt idx="7">
                  <c:v>AKKA2</c:v>
                </c:pt>
                <c:pt idx="8">
                  <c:v>AKKA3</c:v>
                </c:pt>
                <c:pt idx="9">
                  <c:v>palaeo</c:v>
                </c:pt>
                <c:pt idx="10">
                  <c:v>SDM</c:v>
                </c:pt>
                <c:pt idx="11">
                  <c:v>BAC</c:v>
                </c:pt>
                <c:pt idx="12">
                  <c:v>ANHATLoad</c:v>
                </c:pt>
                <c:pt idx="13">
                  <c:v>newg</c:v>
                </c:pt>
                <c:pt idx="14">
                  <c:v>herb</c:v>
                </c:pt>
                <c:pt idx="15">
                  <c:v>niche</c:v>
                </c:pt>
                <c:pt idx="16">
                  <c:v>temp</c:v>
                </c:pt>
                <c:pt idx="17">
                  <c:v>strat</c:v>
                </c:pt>
                <c:pt idx="18">
                  <c:v>SAA</c:v>
                </c:pt>
                <c:pt idx="19">
                  <c:v>canopy</c:v>
                </c:pt>
                <c:pt idx="20">
                  <c:v>solen</c:v>
                </c:pt>
                <c:pt idx="21">
                  <c:v>ring</c:v>
                </c:pt>
                <c:pt idx="22">
                  <c:v>fossil</c:v>
                </c:pt>
                <c:pt idx="23">
                  <c:v>rich</c:v>
                </c:pt>
                <c:pt idx="24">
                  <c:v>gap</c:v>
                </c:pt>
                <c:pt idx="25">
                  <c:v>clim</c:v>
                </c:pt>
                <c:pt idx="26">
                  <c:v>SPRAT</c:v>
                </c:pt>
                <c:pt idx="27">
                  <c:v>AKKA1</c:v>
                </c:pt>
              </c:strCache>
            </c:strRef>
          </c:cat>
          <c:val>
            <c:numRef>
              <c:f>'Criteria Analysis'!$G$3:$G$30</c:f>
              <c:numCache>
                <c:formatCode>General</c:formatCode>
                <c:ptCount val="28"/>
                <c:pt idx="0">
                  <c:v>101</c:v>
                </c:pt>
                <c:pt idx="1">
                  <c:v>49</c:v>
                </c:pt>
                <c:pt idx="2">
                  <c:v>30</c:v>
                </c:pt>
                <c:pt idx="3">
                  <c:v>16</c:v>
                </c:pt>
                <c:pt idx="4">
                  <c:v>12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6</c:v>
                </c:pt>
                <c:pt idx="19">
                  <c:v>6</c:v>
                </c:pt>
                <c:pt idx="20">
                  <c:v>5</c:v>
                </c:pt>
                <c:pt idx="21">
                  <c:v>5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E-498A-8586-9F26619C06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0959936"/>
        <c:axId val="261173144"/>
      </c:barChart>
      <c:catAx>
        <c:axId val="26095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Use</a:t>
                </a:r>
                <a:r>
                  <a:rPr lang="en-AU" baseline="0"/>
                  <a:t> Case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173144"/>
        <c:crosses val="autoZero"/>
        <c:auto val="1"/>
        <c:lblAlgn val="ctr"/>
        <c:lblOffset val="100"/>
        <c:noMultiLvlLbl val="0"/>
      </c:catAx>
      <c:valAx>
        <c:axId val="261173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criteria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95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Number</a:t>
            </a:r>
            <a:r>
              <a:rPr lang="en-AU" baseline="0" dirty="0"/>
              <a:t> of use cases per information element</a:t>
            </a:r>
            <a:endParaRPr lang="en-A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'Information Element Analysis'!$A$3:$A$26</c:f>
              <c:strCache>
                <c:ptCount val="24"/>
                <c:pt idx="0">
                  <c:v>ie:coordinates</c:v>
                </c:pt>
                <c:pt idx="1">
                  <c:v>ie:scientificName</c:v>
                </c:pt>
                <c:pt idx="2">
                  <c:v>ie:decimalLongitude</c:v>
                </c:pt>
                <c:pt idx="3">
                  <c:v>ie:decimalLatitude</c:v>
                </c:pt>
                <c:pt idx="4">
                  <c:v>ie:eventDate</c:v>
                </c:pt>
                <c:pt idx="5">
                  <c:v>ie:country</c:v>
                </c:pt>
                <c:pt idx="6">
                  <c:v>ie:coordinateUncertaintyInMeters</c:v>
                </c:pt>
                <c:pt idx="7">
                  <c:v>ie:basisOfRecord</c:v>
                </c:pt>
                <c:pt idx="8">
                  <c:v>ie:specificEpithet</c:v>
                </c:pt>
                <c:pt idx="9">
                  <c:v>ie:locality</c:v>
                </c:pt>
                <c:pt idx="10">
                  <c:v>ie:duplicationSDM</c:v>
                </c:pt>
                <c:pt idx="11">
                  <c:v>ie:recordedBy</c:v>
                </c:pt>
                <c:pt idx="12">
                  <c:v>ie:establishmentMeans</c:v>
                </c:pt>
                <c:pt idx="13">
                  <c:v>ie:catalogNumber</c:v>
                </c:pt>
                <c:pt idx="14">
                  <c:v>ie:collectionCode</c:v>
                </c:pt>
                <c:pt idx="15">
                  <c:v>ie:institutionCode</c:v>
                </c:pt>
                <c:pt idx="16">
                  <c:v>ie:taxonRank</c:v>
                </c:pt>
                <c:pt idx="17">
                  <c:v>ie:month</c:v>
                </c:pt>
                <c:pt idx="18">
                  <c:v>ie:coordinatePrecision</c:v>
                </c:pt>
                <c:pt idx="19">
                  <c:v>ie:Identifier</c:v>
                </c:pt>
                <c:pt idx="20">
                  <c:v>ie:scientificNameAuthorship</c:v>
                </c:pt>
                <c:pt idx="21">
                  <c:v>ie:stateProvince</c:v>
                </c:pt>
                <c:pt idx="22">
                  <c:v>ie:taxonomicInfo</c:v>
                </c:pt>
                <c:pt idx="23">
                  <c:v>ie:year</c:v>
                </c:pt>
              </c:strCache>
            </c:strRef>
          </c:cat>
          <c:val>
            <c:numRef>
              <c:f>'Information Element Analysis'!$B$3:$B$26</c:f>
              <c:numCache>
                <c:formatCode>General</c:formatCode>
                <c:ptCount val="24"/>
                <c:pt idx="0">
                  <c:v>26</c:v>
                </c:pt>
                <c:pt idx="1">
                  <c:v>17</c:v>
                </c:pt>
                <c:pt idx="2">
                  <c:v>16</c:v>
                </c:pt>
                <c:pt idx="3">
                  <c:v>15</c:v>
                </c:pt>
                <c:pt idx="4">
                  <c:v>15</c:v>
                </c:pt>
                <c:pt idx="5">
                  <c:v>11</c:v>
                </c:pt>
                <c:pt idx="6">
                  <c:v>8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6</c:v>
                </c:pt>
                <c:pt idx="11">
                  <c:v>6</c:v>
                </c:pt>
                <c:pt idx="12">
                  <c:v>5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1A-4B81-B97D-3009C84596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9382520"/>
        <c:axId val="169382904"/>
      </c:barChart>
      <c:catAx>
        <c:axId val="169382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Information Element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82904"/>
        <c:crosses val="autoZero"/>
        <c:auto val="1"/>
        <c:lblAlgn val="ctr"/>
        <c:lblOffset val="100"/>
        <c:noMultiLvlLbl val="0"/>
      </c:catAx>
      <c:valAx>
        <c:axId val="16938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Number of use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82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Number of use cases per criterion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'Number of use cases per criteri'!$A$2:$A$26</c:f>
              <c:strCache>
                <c:ptCount val="25"/>
                <c:pt idx="0">
                  <c:v>c:thresholdCoordinatesMustBeComplete</c:v>
                </c:pt>
                <c:pt idx="1">
                  <c:v>c:scientificNameMatch</c:v>
                </c:pt>
                <c:pt idx="2">
                  <c:v>c:coordinateRange</c:v>
                </c:pt>
                <c:pt idx="3">
                  <c:v>c:basisOfRecordWellFormed</c:v>
                </c:pt>
                <c:pt idx="4">
                  <c:v>c:threshold100Complete</c:v>
                </c:pt>
                <c:pt idx="5">
                  <c:v>c:terrestrialHabitatValid</c:v>
                </c:pt>
                <c:pt idx="6">
                  <c:v>c:coordinateUncertaintyComplete</c:v>
                </c:pt>
                <c:pt idx="7">
                  <c:v>c:duplicationSDM</c:v>
                </c:pt>
                <c:pt idx="8">
                  <c:v>c:eventDateCompleteness</c:v>
                </c:pt>
                <c:pt idx="9">
                  <c:v>c:scientificName</c:v>
                </c:pt>
                <c:pt idx="10">
                  <c:v>c:coordinateLocation</c:v>
                </c:pt>
                <c:pt idx="11">
                  <c:v>c:speciesOutsideExpertRange</c:v>
                </c:pt>
                <c:pt idx="12">
                  <c:v>c:countryCoordinateMismatch</c:v>
                </c:pt>
                <c:pt idx="13">
                  <c:v>c:validEventDate</c:v>
                </c:pt>
                <c:pt idx="14">
                  <c:v>c:specificEpithetSpecies</c:v>
                </c:pt>
                <c:pt idx="15">
                  <c:v>c:nonZeroCoordinates</c:v>
                </c:pt>
                <c:pt idx="16">
                  <c:v>c:coordinateHabitatMismatch</c:v>
                </c:pt>
                <c:pt idx="17">
                  <c:v>c:detectedOutlierEnvironmental</c:v>
                </c:pt>
                <c:pt idx="18">
                  <c:v>c:nameDuplicate</c:v>
                </c:pt>
                <c:pt idx="19">
                  <c:v>c:coordinateUncertainty1000</c:v>
                </c:pt>
                <c:pt idx="20">
                  <c:v>c:country</c:v>
                </c:pt>
                <c:pt idx="21">
                  <c:v>c:countryMatch</c:v>
                </c:pt>
                <c:pt idx="22">
                  <c:v>c:occurrenceIsCultivatedOrEscapee</c:v>
                </c:pt>
                <c:pt idx="23">
                  <c:v>c:AKKAScientificName</c:v>
                </c:pt>
                <c:pt idx="24">
                  <c:v>c:specificEpithet</c:v>
                </c:pt>
              </c:strCache>
            </c:strRef>
          </c:cat>
          <c:val>
            <c:numRef>
              <c:f>'Number of use cases per criteri'!$B$2:$B$26</c:f>
              <c:numCache>
                <c:formatCode>General</c:formatCode>
                <c:ptCount val="25"/>
                <c:pt idx="0">
                  <c:v>11</c:v>
                </c:pt>
                <c:pt idx="1">
                  <c:v>9</c:v>
                </c:pt>
                <c:pt idx="2">
                  <c:v>8</c:v>
                </c:pt>
                <c:pt idx="3">
                  <c:v>6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A-4234-9579-868EFE1E3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964656"/>
        <c:axId val="472967936"/>
      </c:barChart>
      <c:catAx>
        <c:axId val="472964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Criteria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967936"/>
        <c:crosses val="autoZero"/>
        <c:auto val="1"/>
        <c:lblAlgn val="ctr"/>
        <c:lblOffset val="100"/>
        <c:noMultiLvlLbl val="0"/>
      </c:catAx>
      <c:valAx>
        <c:axId val="472967936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Number of use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96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Number of use cases with criteria based on each information element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'Criteria Element'!$C$3:$C$51</c:f>
              <c:strCache>
                <c:ptCount val="49"/>
                <c:pt idx="0">
                  <c:v>ie:coordinates</c:v>
                </c:pt>
                <c:pt idx="1">
                  <c:v>ie:eventDate</c:v>
                </c:pt>
                <c:pt idx="2">
                  <c:v>ie:scientificName</c:v>
                </c:pt>
                <c:pt idx="3">
                  <c:v>ie:country</c:v>
                </c:pt>
                <c:pt idx="4">
                  <c:v>ie:coordinateUncertaintyInMeters</c:v>
                </c:pt>
                <c:pt idx="5">
                  <c:v>ie:Taxon</c:v>
                </c:pt>
                <c:pt idx="6">
                  <c:v>ie:specificEpithet</c:v>
                </c:pt>
                <c:pt idx="7">
                  <c:v>ie:coordinatePrecision</c:v>
                </c:pt>
                <c:pt idx="8">
                  <c:v>ie:waterBody</c:v>
                </c:pt>
                <c:pt idx="9">
                  <c:v>ie:basisOfRecord</c:v>
                </c:pt>
                <c:pt idx="10">
                  <c:v>ie:geodeticDatum</c:v>
                </c:pt>
                <c:pt idx="11">
                  <c:v>ie:Identification</c:v>
                </c:pt>
                <c:pt idx="12">
                  <c:v>ie:individualCount</c:v>
                </c:pt>
                <c:pt idx="13">
                  <c:v>ie:standardisedMethod</c:v>
                </c:pt>
                <c:pt idx="14">
                  <c:v>ie:duplicationSDM</c:v>
                </c:pt>
                <c:pt idx="15">
                  <c:v>ie:locality</c:v>
                </c:pt>
                <c:pt idx="16">
                  <c:v>ie:measurementObjective</c:v>
                </c:pt>
                <c:pt idx="17">
                  <c:v>ie:spatialAccuracy</c:v>
                </c:pt>
                <c:pt idx="18">
                  <c:v>ie:stateProvince</c:v>
                </c:pt>
                <c:pt idx="19">
                  <c:v>ie:taxonCovered</c:v>
                </c:pt>
                <c:pt idx="20">
                  <c:v>ie:verbatimLatitude</c:v>
                </c:pt>
                <c:pt idx="21">
                  <c:v>ie:verbatimLongitude</c:v>
                </c:pt>
                <c:pt idx="22">
                  <c:v>ie:establishmentMeans</c:v>
                </c:pt>
                <c:pt idx="23">
                  <c:v>ie:siteTurnover</c:v>
                </c:pt>
                <c:pt idx="24">
                  <c:v>ie:dataGeneralisations</c:v>
                </c:pt>
                <c:pt idx="25">
                  <c:v>ie:datePrecision</c:v>
                </c:pt>
                <c:pt idx="26">
                  <c:v>ie:identificationQualifier</c:v>
                </c:pt>
                <c:pt idx="27">
                  <c:v>ie:samplingDepth</c:v>
                </c:pt>
                <c:pt idx="28">
                  <c:v>ie:verbatimDepth</c:v>
                </c:pt>
                <c:pt idx="29">
                  <c:v>ie:verbatimElevation</c:v>
                </c:pt>
                <c:pt idx="30">
                  <c:v>ie:year</c:v>
                </c:pt>
                <c:pt idx="31">
                  <c:v>ie:day</c:v>
                </c:pt>
                <c:pt idx="32">
                  <c:v>ie:georeferenceVerificationStatus</c:v>
                </c:pt>
                <c:pt idx="33">
                  <c:v>ie:month</c:v>
                </c:pt>
                <c:pt idx="34">
                  <c:v>ie:recordedBy</c:v>
                </c:pt>
                <c:pt idx="35">
                  <c:v>ie:scientificNameAuthorship</c:v>
                </c:pt>
                <c:pt idx="36">
                  <c:v>ie:taxonRank</c:v>
                </c:pt>
                <c:pt idx="37">
                  <c:v>ie:density</c:v>
                </c:pt>
                <c:pt idx="38">
                  <c:v>ie:family</c:v>
                </c:pt>
                <c:pt idx="39">
                  <c:v>ie:genus</c:v>
                </c:pt>
                <c:pt idx="40">
                  <c:v>ie:georeferenceDate</c:v>
                </c:pt>
                <c:pt idx="41">
                  <c:v>ie:georeferenceProtocol</c:v>
                </c:pt>
                <c:pt idx="42">
                  <c:v>ie:identificationDate</c:v>
                </c:pt>
                <c:pt idx="43">
                  <c:v>ie:Identifier</c:v>
                </c:pt>
                <c:pt idx="44">
                  <c:v>ie:occurrence</c:v>
                </c:pt>
                <c:pt idx="45">
                  <c:v>ie:occurrenceStatus</c:v>
                </c:pt>
                <c:pt idx="46">
                  <c:v>ie:taxonName</c:v>
                </c:pt>
                <c:pt idx="47">
                  <c:v>ie:verbatimLocality</c:v>
                </c:pt>
                <c:pt idx="48">
                  <c:v>ie:verbatimSRS</c:v>
                </c:pt>
              </c:strCache>
            </c:strRef>
          </c:cat>
          <c:val>
            <c:numRef>
              <c:f>'Criteria Element'!$D$3:$D$51</c:f>
              <c:numCache>
                <c:formatCode>General</c:formatCode>
                <c:ptCount val="49"/>
                <c:pt idx="0">
                  <c:v>113</c:v>
                </c:pt>
                <c:pt idx="1">
                  <c:v>46</c:v>
                </c:pt>
                <c:pt idx="2">
                  <c:v>31</c:v>
                </c:pt>
                <c:pt idx="3">
                  <c:v>24</c:v>
                </c:pt>
                <c:pt idx="4">
                  <c:v>18</c:v>
                </c:pt>
                <c:pt idx="5">
                  <c:v>12</c:v>
                </c:pt>
                <c:pt idx="6">
                  <c:v>11</c:v>
                </c:pt>
                <c:pt idx="7">
                  <c:v>10</c:v>
                </c:pt>
                <c:pt idx="8">
                  <c:v>8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5</c:v>
                </c:pt>
                <c:pt idx="23">
                  <c:v>5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5-4C72-8D31-A27A2C79B9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3045744"/>
        <c:axId val="543050992"/>
      </c:barChart>
      <c:catAx>
        <c:axId val="543045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Information</a:t>
                </a:r>
                <a:r>
                  <a:rPr lang="en-AU" baseline="0" dirty="0"/>
                  <a:t> element</a:t>
                </a:r>
                <a:endParaRPr lang="en-A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050992"/>
        <c:crosses val="autoZero"/>
        <c:auto val="1"/>
        <c:lblAlgn val="ctr"/>
        <c:lblOffset val="100"/>
        <c:noMultiLvlLbl val="0"/>
      </c:catAx>
      <c:valAx>
        <c:axId val="54305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Number of use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04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Number of use cases with criteria based on each fundamental</a:t>
            </a:r>
            <a:r>
              <a:rPr lang="en-AU" baseline="0" dirty="0"/>
              <a:t> criterion</a:t>
            </a:r>
            <a:endParaRPr lang="en-A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'Criteria Analysis'!$U$3:$U$11</c:f>
              <c:strCache>
                <c:ptCount val="9"/>
                <c:pt idx="0">
                  <c:v>DQ measure must be in the range</c:v>
                </c:pt>
                <c:pt idx="1">
                  <c:v>Data must be in the vocabulary</c:v>
                </c:pt>
                <c:pt idx="2">
                  <c:v>Data must be according to some standard</c:v>
                </c:pt>
                <c:pt idx="3">
                  <c:v>Data must be unique</c:v>
                </c:pt>
                <c:pt idx="4">
                  <c:v>Data must be consistent across programme</c:v>
                </c:pt>
                <c:pt idx="5">
                  <c:v>Data must be numeric</c:v>
                </c:pt>
                <c:pt idx="6">
                  <c:v>Units must be as specified</c:v>
                </c:pt>
                <c:pt idx="7">
                  <c:v>Data must be in the correct field</c:v>
                </c:pt>
                <c:pt idx="8">
                  <c:v>Data must be published</c:v>
                </c:pt>
              </c:strCache>
            </c:strRef>
          </c:cat>
          <c:val>
            <c:numRef>
              <c:f>'Criteria Analysis'!$V$3:$V$11</c:f>
              <c:numCache>
                <c:formatCode>General</c:formatCode>
                <c:ptCount val="9"/>
                <c:pt idx="0">
                  <c:v>278</c:v>
                </c:pt>
                <c:pt idx="1">
                  <c:v>32</c:v>
                </c:pt>
                <c:pt idx="2">
                  <c:v>13</c:v>
                </c:pt>
                <c:pt idx="3">
                  <c:v>16</c:v>
                </c:pt>
                <c:pt idx="4">
                  <c:v>12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EF-4C10-843B-84A000FF7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1175104"/>
        <c:axId val="261175496"/>
      </c:barChart>
      <c:catAx>
        <c:axId val="261175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Fundamental</a:t>
                </a:r>
                <a:r>
                  <a:rPr lang="en-AU" baseline="0" dirty="0"/>
                  <a:t> criterion</a:t>
                </a:r>
                <a:endParaRPr lang="en-A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175496"/>
        <c:crosses val="autoZero"/>
        <c:auto val="1"/>
        <c:lblAlgn val="ctr"/>
        <c:lblOffset val="100"/>
        <c:noMultiLvlLbl val="0"/>
      </c:catAx>
      <c:valAx>
        <c:axId val="261175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Number of use</a:t>
                </a:r>
                <a:r>
                  <a:rPr lang="en-AU" baseline="0" dirty="0"/>
                  <a:t> cases</a:t>
                </a:r>
                <a:endParaRPr lang="en-A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17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-107" charset="-128"/>
              </a:defRPr>
            </a:lvl1pPr>
          </a:lstStyle>
          <a:p>
            <a:pPr>
              <a:defRPr/>
            </a:pPr>
            <a:fld id="{41AAA968-87DF-40EB-BF54-380BCFF5824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3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29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$ - have had significant investment</a:t>
            </a:r>
            <a:r>
              <a:rPr lang="en-AU" baseline="0" dirty="0"/>
              <a:t> over the years – since 2008</a:t>
            </a:r>
          </a:p>
          <a:p>
            <a:r>
              <a:rPr lang="en-AU" baseline="0" dirty="0"/>
              <a:t>Partners – initially came out of the collections, but have a broader demographic now in terms of contributors and users</a:t>
            </a:r>
          </a:p>
          <a:p>
            <a:r>
              <a:rPr lang="en-AU" baseline="0" dirty="0"/>
              <a:t>NCRIS – we are part of </a:t>
            </a:r>
          </a:p>
          <a:p>
            <a:r>
              <a:rPr lang="en-AU" baseline="0" dirty="0"/>
              <a:t>Open source – our software and platform. Open access – how we make the data available so can be freely used and shared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1" dirty="0">
                <a:latin typeface="Calibri" pitchFamily="34" charset="0"/>
              </a:rPr>
              <a:t>Leading the digital transformation in sharing biodiversity knowledge</a:t>
            </a:r>
          </a:p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AAA968-87DF-40EB-BF54-380BCFF58246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99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4" descr="CSIRO Science Image BP11976_pp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6463" y="0"/>
            <a:ext cx="2414587" cy="16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5" descr="Leo Berzin 2877701063_e71e5b93ac_o_ppt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8200" y="0"/>
            <a:ext cx="1409700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6" descr="Australian Tour - 2008-08 081_ppt"/>
          <p:cNvPicPr>
            <a:picLocks noChangeAspect="1" noChangeArrowheads="1"/>
          </p:cNvPicPr>
          <p:nvPr userDrawn="1"/>
        </p:nvPicPr>
        <p:blipFill>
          <a:blip r:embed="rId4" cstate="print"/>
          <a:srcRect t="10608" b="20830"/>
          <a:stretch>
            <a:fillRect/>
          </a:stretch>
        </p:blipFill>
        <p:spPr bwMode="auto">
          <a:xfrm>
            <a:off x="5635625" y="0"/>
            <a:ext cx="1387475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7" descr="GB1055_ppt"/>
          <p:cNvPicPr>
            <a:picLocks noChangeAspect="1" noChangeArrowheads="1"/>
          </p:cNvPicPr>
          <p:nvPr userDrawn="1"/>
        </p:nvPicPr>
        <p:blipFill>
          <a:blip r:embed="rId5" cstate="print"/>
          <a:srcRect l="3827" r="10968"/>
          <a:stretch>
            <a:fillRect/>
          </a:stretch>
        </p:blipFill>
        <p:spPr bwMode="auto">
          <a:xfrm>
            <a:off x="7023100" y="0"/>
            <a:ext cx="2120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8" descr="Powerful_Owl_MG_6266_ANBG_ppt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2116138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59"/>
          <p:cNvSpPr>
            <a:spLocks noChangeShapeType="1"/>
          </p:cNvSpPr>
          <p:nvPr userDrawn="1"/>
        </p:nvSpPr>
        <p:spPr bwMode="auto">
          <a:xfrm>
            <a:off x="2125663" y="0"/>
            <a:ext cx="0" cy="16605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0" name="Line 60"/>
          <p:cNvSpPr>
            <a:spLocks noChangeShapeType="1"/>
          </p:cNvSpPr>
          <p:nvPr userDrawn="1"/>
        </p:nvSpPr>
        <p:spPr bwMode="auto">
          <a:xfrm>
            <a:off x="3519488" y="0"/>
            <a:ext cx="0" cy="16605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1" name="Line 61"/>
          <p:cNvSpPr>
            <a:spLocks noChangeShapeType="1"/>
          </p:cNvSpPr>
          <p:nvPr userDrawn="1"/>
        </p:nvSpPr>
        <p:spPr bwMode="auto">
          <a:xfrm>
            <a:off x="5634038" y="0"/>
            <a:ext cx="0" cy="16605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2" name="Line 62"/>
          <p:cNvSpPr>
            <a:spLocks noChangeShapeType="1"/>
          </p:cNvSpPr>
          <p:nvPr userDrawn="1"/>
        </p:nvSpPr>
        <p:spPr bwMode="auto">
          <a:xfrm>
            <a:off x="7019925" y="0"/>
            <a:ext cx="0" cy="16605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pic>
        <p:nvPicPr>
          <p:cNvPr id="13" name="Picture 32" descr="ALA_logo_greybground"/>
          <p:cNvPicPr>
            <a:picLocks noChangeAspect="1" noChangeArrowheads="1"/>
          </p:cNvPicPr>
          <p:nvPr userDrawn="1"/>
        </p:nvPicPr>
        <p:blipFill>
          <a:blip r:embed="rId7" cstate="print"/>
          <a:srcRect t="31488"/>
          <a:stretch>
            <a:fillRect/>
          </a:stretch>
        </p:blipFill>
        <p:spPr bwMode="auto">
          <a:xfrm>
            <a:off x="6235700" y="1606550"/>
            <a:ext cx="2573338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0" y="6640513"/>
            <a:ext cx="9144000" cy="2174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0" y="1603375"/>
            <a:ext cx="9144000" cy="34448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6" name="Picture 30" descr="alatitle_www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4163" y="1628775"/>
            <a:ext cx="1804987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2613" y="2363788"/>
            <a:ext cx="5119687" cy="1668462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2613" y="4249738"/>
            <a:ext cx="5126037" cy="179387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r>
              <a:rPr lang="en-A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58763"/>
            <a:ext cx="2157413" cy="6145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258763"/>
            <a:ext cx="6321425" cy="6145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49388"/>
            <a:ext cx="4238625" cy="4954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449388"/>
            <a:ext cx="4240213" cy="4954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/>
          <p:cNvSpPr>
            <a:spLocks noChangeArrowheads="1"/>
          </p:cNvSpPr>
          <p:nvPr userDrawn="1"/>
        </p:nvSpPr>
        <p:spPr bwMode="auto">
          <a:xfrm>
            <a:off x="0" y="260350"/>
            <a:ext cx="9144000" cy="8715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58763"/>
            <a:ext cx="6359525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49388"/>
            <a:ext cx="8631238" cy="495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6640513"/>
            <a:ext cx="9144000" cy="2174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078" name="Picture 23" descr="ala_logo_banner_bground"/>
          <p:cNvPicPr>
            <a:picLocks noChangeAspect="1" noChangeArrowheads="1"/>
          </p:cNvPicPr>
          <p:nvPr userDrawn="1"/>
        </p:nvPicPr>
        <p:blipFill>
          <a:blip r:embed="rId13" cstate="print"/>
          <a:srcRect t="26242"/>
          <a:stretch>
            <a:fillRect/>
          </a:stretch>
        </p:blipFill>
        <p:spPr bwMode="auto">
          <a:xfrm>
            <a:off x="6870700" y="0"/>
            <a:ext cx="2027238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27" descr="ala_footer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1325" y="6670675"/>
            <a:ext cx="82597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107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26" Type="http://schemas.openxmlformats.org/officeDocument/2006/relationships/image" Target="../media/image33.png"/><Relationship Id="rId3" Type="http://schemas.openxmlformats.org/officeDocument/2006/relationships/image" Target="../media/image10.jpeg"/><Relationship Id="rId21" Type="http://schemas.openxmlformats.org/officeDocument/2006/relationships/image" Target="../media/image28.png"/><Relationship Id="rId7" Type="http://schemas.openxmlformats.org/officeDocument/2006/relationships/image" Target="../media/image14.emf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784" y="2943224"/>
            <a:ext cx="5715454" cy="1576711"/>
          </a:xfrm>
        </p:spPr>
        <p:txBody>
          <a:bodyPr/>
          <a:lstStyle/>
          <a:p>
            <a:pPr eaLnBrk="1" hangingPunct="1"/>
            <a:r>
              <a:rPr lang="en-US" dirty="0"/>
              <a:t>Analysis of the Atlas of Living Australia’s biodiversity data quality and use cases </a:t>
            </a:r>
            <a:endParaRPr lang="en-AU" dirty="0">
              <a:ea typeface="ＭＳ Ｐゴシック" pitchFamily="34" charset="-128"/>
            </a:endParaRPr>
          </a:p>
        </p:txBody>
      </p:sp>
      <p:pic>
        <p:nvPicPr>
          <p:cNvPr id="6" name="Picture 5" descr="NCRIS_PROVIDER_mo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84" y="5762948"/>
            <a:ext cx="1623441" cy="778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9170" y="5533361"/>
            <a:ext cx="4451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dirty="0"/>
              <a:t>Emily Rose Rees</a:t>
            </a:r>
          </a:p>
          <a:p>
            <a:pPr algn="r"/>
            <a:r>
              <a:rPr lang="en-AU" sz="2400" dirty="0"/>
              <a:t>Supervised by Miles Nicholls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Dimensions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527586"/>
              </p:ext>
            </p:extLst>
          </p:nvPr>
        </p:nvGraphicFramePr>
        <p:xfrm>
          <a:off x="250825" y="1329361"/>
          <a:ext cx="5760000" cy="48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10350" y="3064747"/>
            <a:ext cx="21202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i="1" dirty="0"/>
              <a:t>Mean: 8.36 / 6.74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Median: 5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Mode: 4</a:t>
            </a:r>
          </a:p>
        </p:txBody>
      </p:sp>
    </p:spTree>
    <p:extLst>
      <p:ext uri="{BB962C8B-B14F-4D97-AF65-F5344CB8AC3E}">
        <p14:creationId xmlns:p14="http://schemas.microsoft.com/office/powerpoint/2010/main" val="214095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– Criteria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534770"/>
              </p:ext>
            </p:extLst>
          </p:nvPr>
        </p:nvGraphicFramePr>
        <p:xfrm>
          <a:off x="250825" y="1329361"/>
          <a:ext cx="5760000" cy="48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10350" y="3064747"/>
            <a:ext cx="21202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i="1" dirty="0"/>
              <a:t>Mean: 13.11 / 9.85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Median: 8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Mode: 11</a:t>
            </a:r>
          </a:p>
        </p:txBody>
      </p:sp>
    </p:spTree>
    <p:extLst>
      <p:ext uri="{BB962C8B-B14F-4D97-AF65-F5344CB8AC3E}">
        <p14:creationId xmlns:p14="http://schemas.microsoft.com/office/powerpoint/2010/main" val="285428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890" y="1579419"/>
            <a:ext cx="6580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Most use cases are consistently using less than 10 information elements, dimensions or criteria to assess fitness for 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Improving the few that are most frequently used will have the biggest impact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52970" y="3502883"/>
            <a:ext cx="4082215" cy="2929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1384"/>
            <a:ext cx="4080681" cy="25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2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24258" y="6319941"/>
            <a:ext cx="5210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Elements and criteria with fewer than three associated use cases are not shown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863171"/>
              </p:ext>
            </p:extLst>
          </p:nvPr>
        </p:nvGraphicFramePr>
        <p:xfrm>
          <a:off x="250825" y="1295885"/>
          <a:ext cx="4320000" cy="4852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5046" y="6136419"/>
            <a:ext cx="114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219 elements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5819" y="6136420"/>
            <a:ext cx="1025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257 criteria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692425"/>
              </p:ext>
            </p:extLst>
          </p:nvPr>
        </p:nvGraphicFramePr>
        <p:xfrm>
          <a:off x="4570825" y="1467141"/>
          <a:ext cx="4320000" cy="48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205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01" t="40092" r="-1"/>
          <a:stretch/>
        </p:blipFill>
        <p:spPr>
          <a:xfrm>
            <a:off x="4826000" y="2855435"/>
            <a:ext cx="4307635" cy="378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6000" y="2679700"/>
            <a:ext cx="520700" cy="119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914900" y="4267200"/>
            <a:ext cx="84510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5225881"/>
              </p:ext>
            </p:extLst>
          </p:nvPr>
        </p:nvGraphicFramePr>
        <p:xfrm>
          <a:off x="0" y="1595978"/>
          <a:ext cx="5760000" cy="4307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9964" y="2209104"/>
            <a:ext cx="239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Coordinates: 113</a:t>
            </a:r>
          </a:p>
          <a:p>
            <a:r>
              <a:rPr lang="en-AU" dirty="0"/>
              <a:t>Scientific name: 46</a:t>
            </a:r>
          </a:p>
        </p:txBody>
      </p:sp>
    </p:spTree>
    <p:extLst>
      <p:ext uri="{BB962C8B-B14F-4D97-AF65-F5344CB8AC3E}">
        <p14:creationId xmlns:p14="http://schemas.microsoft.com/office/powerpoint/2010/main" val="67495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Dimensions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43509" y="2949052"/>
            <a:ext cx="5508000" cy="1885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297797"/>
            <a:ext cx="6053216" cy="51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- Criteria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251619"/>
              </p:ext>
            </p:extLst>
          </p:nvPr>
        </p:nvGraphicFramePr>
        <p:xfrm>
          <a:off x="250825" y="1467060"/>
          <a:ext cx="5760000" cy="4511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http://birdlife.org.au/images/sized/images/uploads/bird_profiles/AusKing-Parrot2-ct280-280x3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31" y="3700142"/>
            <a:ext cx="1925393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irdlife.org.au/images/sized/images/uploads/bird_profiles/AusKing-Parrot-ct280-280x3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30" y="1188046"/>
            <a:ext cx="1925394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09242" y="6148142"/>
            <a:ext cx="213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 err="1"/>
              <a:t>Alisterus</a:t>
            </a:r>
            <a:r>
              <a:rPr lang="en-AU" sz="1200" i="1" dirty="0"/>
              <a:t> </a:t>
            </a:r>
            <a:r>
              <a:rPr lang="en-AU" sz="1200" i="1" dirty="0" err="1"/>
              <a:t>scapularis</a:t>
            </a:r>
            <a:r>
              <a:rPr lang="en-AU" sz="1200" i="1" dirty="0"/>
              <a:t> </a:t>
            </a:r>
            <a:r>
              <a:rPr lang="en-AU" sz="1200" dirty="0" err="1"/>
              <a:t>Psittacidae</a:t>
            </a:r>
            <a:r>
              <a:rPr lang="en-AU" sz="1200" dirty="0"/>
              <a:t>, birdlife Australia</a:t>
            </a:r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4259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8035" y="1745673"/>
            <a:ext cx="7811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"/>
            </a:pPr>
            <a:r>
              <a:rPr lang="en-AU" dirty="0"/>
              <a:t>Fitness for use seems to be determined on very few aspects of a record</a:t>
            </a:r>
            <a:br>
              <a:rPr lang="en-AU" dirty="0"/>
            </a:br>
            <a:endParaRPr lang="en-A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"/>
            </a:pPr>
            <a:r>
              <a:rPr lang="en-AU" dirty="0"/>
              <a:t>Location (coordinates), event date, and scientific name contain the most important information</a:t>
            </a:r>
            <a:br>
              <a:rPr lang="en-AU" dirty="0"/>
            </a:br>
            <a:endParaRPr lang="en-A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"/>
            </a:pPr>
            <a:r>
              <a:rPr lang="en-AU" dirty="0"/>
              <a:t>Most often assessing value, completeness, and vocab match</a:t>
            </a:r>
          </a:p>
          <a:p>
            <a:pPr marL="285750" indent="-285750">
              <a:buFont typeface="Wingdings" panose="05000000000000000000" pitchFamily="2" charset="2"/>
              <a:buChar char=""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06" y="4643871"/>
            <a:ext cx="3835020" cy="1795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843" y="6413176"/>
            <a:ext cx="3944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Australian National Fish Collection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69" y="4779662"/>
            <a:ext cx="2761282" cy="1470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9662"/>
            <a:ext cx="2275669" cy="16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8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1445" y="1596788"/>
            <a:ext cx="80658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dirty="0"/>
              <a:t>Require all new records uploaded include coordinates, date and scientific name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dirty="0"/>
              <a:t>Ask data providers to update old records missing information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dirty="0"/>
              <a:t>Include information with records about which taxonomic lists a scientific name matches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dirty="0"/>
              <a:t>Ensure ALA data checks are accessible and understandable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dirty="0"/>
              <a:t>Front end decision tree, worked example, number of records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61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024" y="1378423"/>
            <a:ext cx="354420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Thanks to</a:t>
            </a:r>
            <a:br>
              <a:rPr lang="en-AU" sz="2000" dirty="0"/>
            </a:br>
            <a:endParaRPr lang="en-AU" dirty="0"/>
          </a:p>
          <a:p>
            <a:pPr marL="285750" indent="-285750">
              <a:buFontTx/>
              <a:buChar char="-"/>
            </a:pPr>
            <a:r>
              <a:rPr lang="en-AU"/>
              <a:t>Miles Nicholls and </a:t>
            </a:r>
            <a:r>
              <a:rPr lang="en-AU" dirty="0"/>
              <a:t>all the ALA staff</a:t>
            </a:r>
            <a:br>
              <a:rPr lang="en-AU" dirty="0"/>
            </a:br>
            <a:endParaRPr lang="en-AU" dirty="0"/>
          </a:p>
          <a:p>
            <a:pPr marL="285750" indent="-285750" algn="just">
              <a:buFontTx/>
              <a:buChar char="-"/>
            </a:pPr>
            <a:r>
              <a:rPr lang="en-AU" dirty="0"/>
              <a:t>The researchers who filled out the google form, sat down for an interview, passed on a paper, or recommended others to get in contact with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endParaRPr lang="en-AU" dirty="0"/>
          </a:p>
          <a:p>
            <a:r>
              <a:rPr lang="en-AU" sz="1400" dirty="0"/>
              <a:t>All images from the ALA and CSIRO</a:t>
            </a:r>
          </a:p>
        </p:txBody>
      </p:sp>
      <p:pic>
        <p:nvPicPr>
          <p:cNvPr id="1026" name="Picture 2" descr="https://australianmuseum.net.au/uploads/images/22475/ams193_25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25" y="2013449"/>
            <a:ext cx="5033463" cy="401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6842" y="6056627"/>
            <a:ext cx="411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 err="1"/>
              <a:t>Danais</a:t>
            </a:r>
            <a:r>
              <a:rPr lang="en-AU" sz="1200" i="1" dirty="0"/>
              <a:t> </a:t>
            </a:r>
            <a:r>
              <a:rPr lang="en-AU" sz="1200" i="1" dirty="0" err="1"/>
              <a:t>corinna</a:t>
            </a:r>
            <a:r>
              <a:rPr lang="en-AU" sz="1200" dirty="0"/>
              <a:t> Macleay, </a:t>
            </a:r>
            <a:r>
              <a:rPr lang="en-AU" sz="1200" i="1" dirty="0" err="1"/>
              <a:t>Diadema</a:t>
            </a:r>
            <a:r>
              <a:rPr lang="en-AU" sz="1200" i="1" dirty="0"/>
              <a:t> </a:t>
            </a:r>
            <a:r>
              <a:rPr lang="en-AU" sz="1200" i="1" dirty="0" err="1"/>
              <a:t>lassinassa</a:t>
            </a:r>
            <a:r>
              <a:rPr lang="en-AU" sz="1200" i="1" dirty="0"/>
              <a:t>, </a:t>
            </a:r>
            <a:br>
              <a:rPr lang="en-AU" sz="1200" i="1" dirty="0"/>
            </a:br>
            <a:r>
              <a:rPr lang="en-AU" sz="1200" dirty="0"/>
              <a:t>Harriet and Helena Scott</a:t>
            </a:r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8355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CRIS_PROVIDER_mo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642" y="4436434"/>
            <a:ext cx="1183679" cy="5678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83970" y="123444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$50 million investment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06830" y="232410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Partners – founding &amp; beyond</a:t>
            </a:r>
          </a:p>
        </p:txBody>
      </p:sp>
      <p:pic>
        <p:nvPicPr>
          <p:cNvPr id="18" name="Picture 17" descr="download.jpg"/>
          <p:cNvPicPr>
            <a:picLocks noChangeAspect="1"/>
          </p:cNvPicPr>
          <p:nvPr/>
        </p:nvPicPr>
        <p:blipFill>
          <a:blip r:embed="rId4" cstate="print"/>
          <a:srcRect l="6047" t="4207" b="8151"/>
          <a:stretch>
            <a:fillRect/>
          </a:stretch>
        </p:blipFill>
        <p:spPr>
          <a:xfrm>
            <a:off x="91588" y="5192756"/>
            <a:ext cx="1327698" cy="1238524"/>
          </a:xfrm>
          <a:prstGeom prst="rect">
            <a:avLst/>
          </a:prstGeom>
        </p:spPr>
      </p:pic>
      <p:grpSp>
        <p:nvGrpSpPr>
          <p:cNvPr id="2" name="Group 39"/>
          <p:cNvGrpSpPr/>
          <p:nvPr/>
        </p:nvGrpSpPr>
        <p:grpSpPr>
          <a:xfrm>
            <a:off x="1415854" y="2755760"/>
            <a:ext cx="2852811" cy="1020846"/>
            <a:chOff x="2004060" y="3809999"/>
            <a:chExt cx="3101099" cy="1068325"/>
          </a:xfrm>
        </p:grpSpPr>
        <p:pic>
          <p:nvPicPr>
            <p:cNvPr id="19" name="Picture 3" descr="qg_qm_"/>
            <p:cNvPicPr>
              <a:picLocks noChangeAspect="1" noChangeArrowheads="1"/>
            </p:cNvPicPr>
            <p:nvPr/>
          </p:nvPicPr>
          <p:blipFill>
            <a:blip r:embed="rId5" cstate="print"/>
            <a:srcRect l="42661"/>
            <a:stretch>
              <a:fillRect/>
            </a:stretch>
          </p:blipFill>
          <p:spPr bwMode="auto">
            <a:xfrm>
              <a:off x="2537460" y="3848100"/>
              <a:ext cx="607943" cy="345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27388" y="3876004"/>
              <a:ext cx="665741" cy="317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04378" y="3851889"/>
              <a:ext cx="340379" cy="3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5" descr="abrs-logo-black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89400" y="3809999"/>
              <a:ext cx="244663" cy="41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CAMD logotype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8473" y="4541520"/>
              <a:ext cx="566686" cy="336804"/>
            </a:xfrm>
            <a:prstGeom prst="rect">
              <a:avLst/>
            </a:prstGeom>
          </p:spPr>
        </p:pic>
        <p:pic>
          <p:nvPicPr>
            <p:cNvPr id="31" name="Picture 30" descr="CHACM_logo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9495" y="4533900"/>
              <a:ext cx="275957" cy="323850"/>
            </a:xfrm>
            <a:prstGeom prst="rect">
              <a:avLst/>
            </a:prstGeom>
          </p:spPr>
        </p:pic>
        <p:pic>
          <p:nvPicPr>
            <p:cNvPr id="32" name="Picture 31" descr="CHAEC_logo_300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4060" y="4678680"/>
              <a:ext cx="869430" cy="176784"/>
            </a:xfrm>
            <a:prstGeom prst="rect">
              <a:avLst/>
            </a:prstGeom>
          </p:spPr>
        </p:pic>
        <p:pic>
          <p:nvPicPr>
            <p:cNvPr id="33" name="Picture 32" descr="NEW CHAFC LOGO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1325" y="4610100"/>
              <a:ext cx="541727" cy="256222"/>
            </a:xfrm>
            <a:prstGeom prst="rect">
              <a:avLst/>
            </a:prstGeom>
          </p:spPr>
        </p:pic>
        <p:pic>
          <p:nvPicPr>
            <p:cNvPr id="34" name="Picture 33" descr="CHAH Logo_colour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0722" y="4648200"/>
              <a:ext cx="539838" cy="204216"/>
            </a:xfrm>
            <a:prstGeom prst="rect">
              <a:avLst/>
            </a:prstGeom>
          </p:spPr>
        </p:pic>
        <p:pic>
          <p:nvPicPr>
            <p:cNvPr id="35" name="Picture 34" descr="MAGNT logo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4645" y="4274820"/>
              <a:ext cx="533806" cy="260578"/>
            </a:xfrm>
            <a:prstGeom prst="rect">
              <a:avLst/>
            </a:prstGeom>
          </p:spPr>
        </p:pic>
        <p:pic>
          <p:nvPicPr>
            <p:cNvPr id="37" name="Picture 36" descr="SAM_Foot_200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1624" y="3817620"/>
              <a:ext cx="286512" cy="609600"/>
            </a:xfrm>
            <a:prstGeom prst="rect">
              <a:avLst/>
            </a:prstGeom>
          </p:spPr>
        </p:pic>
        <p:pic>
          <p:nvPicPr>
            <p:cNvPr id="38" name="Picture 37" descr="TMAG.jp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9108" y="4329056"/>
              <a:ext cx="987552" cy="203320"/>
            </a:xfrm>
            <a:prstGeom prst="rect">
              <a:avLst/>
            </a:prstGeom>
          </p:spPr>
        </p:pic>
        <p:pic>
          <p:nvPicPr>
            <p:cNvPr id="39" name="Picture 38" descr="WAM logo.png"/>
            <p:cNvPicPr>
              <a:picLocks noChangeAspect="1"/>
            </p:cNvPicPr>
            <p:nvPr/>
          </p:nvPicPr>
          <p:blipFill>
            <a:blip r:embed="rId17" cstate="print"/>
            <a:srcRect l="42219" t="17855" r="5909" b="17854"/>
            <a:stretch>
              <a:fillRect/>
            </a:stretch>
          </p:blipFill>
          <p:spPr>
            <a:xfrm>
              <a:off x="2034540" y="4244340"/>
              <a:ext cx="677333" cy="365760"/>
            </a:xfrm>
            <a:prstGeom prst="rect">
              <a:avLst/>
            </a:prstGeom>
          </p:spPr>
        </p:pic>
      </p:grpSp>
      <p:pic>
        <p:nvPicPr>
          <p:cNvPr id="42" name="Picture 41" descr="download (1)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64412" y="4779499"/>
            <a:ext cx="688436" cy="331469"/>
          </a:xfrm>
          <a:prstGeom prst="rect">
            <a:avLst/>
          </a:prstGeom>
        </p:spPr>
      </p:pic>
      <p:pic>
        <p:nvPicPr>
          <p:cNvPr id="43" name="Picture 42" descr="images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88182" y="4438752"/>
            <a:ext cx="560565" cy="287424"/>
          </a:xfrm>
          <a:prstGeom prst="rect">
            <a:avLst/>
          </a:prstGeom>
        </p:spPr>
      </p:pic>
      <p:pic>
        <p:nvPicPr>
          <p:cNvPr id="44" name="Picture 43" descr="logo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46387" y="4448907"/>
            <a:ext cx="370039" cy="337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274445" y="394716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National Research infrastructure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83970" y="553974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Open source &amp; open access</a:t>
            </a:r>
          </a:p>
        </p:txBody>
      </p:sp>
      <p:pic>
        <p:nvPicPr>
          <p:cNvPr id="47" name="Picture 46" descr="NCRIS_PROVIDER_mo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451" y="1695449"/>
            <a:ext cx="916979" cy="4399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951220" y="1237595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A world-leading </a:t>
            </a:r>
            <a:br>
              <a:rPr lang="en-AU" sz="1600" dirty="0"/>
            </a:br>
            <a:r>
              <a:rPr lang="en-AU" sz="1600" dirty="0"/>
              <a:t>collaborative e-infrastructure integral to growing </a:t>
            </a:r>
            <a:br>
              <a:rPr lang="en-AU" sz="1600" dirty="0"/>
            </a:br>
            <a:r>
              <a:rPr lang="en-AU" sz="1600" dirty="0"/>
              <a:t>biodiversity knowledge</a:t>
            </a:r>
          </a:p>
        </p:txBody>
      </p:sp>
      <p:pic>
        <p:nvPicPr>
          <p:cNvPr id="50" name="Picture 49" descr="Capture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30263" y="1269565"/>
            <a:ext cx="1159998" cy="1097337"/>
          </a:xfrm>
          <a:prstGeom prst="rect">
            <a:avLst/>
          </a:prstGeom>
        </p:spPr>
      </p:pic>
      <p:pic>
        <p:nvPicPr>
          <p:cNvPr id="51" name="Picture 50" descr="Capture2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744" y="2572239"/>
            <a:ext cx="1250036" cy="1193800"/>
          </a:xfrm>
          <a:prstGeom prst="rect">
            <a:avLst/>
          </a:prstGeom>
        </p:spPr>
      </p:pic>
      <p:pic>
        <p:nvPicPr>
          <p:cNvPr id="52" name="Picture 51" descr="Capture3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651" y="1283677"/>
            <a:ext cx="1110222" cy="1074068"/>
          </a:xfrm>
          <a:prstGeom prst="rect">
            <a:avLst/>
          </a:prstGeom>
        </p:spPr>
      </p:pic>
      <p:pic>
        <p:nvPicPr>
          <p:cNvPr id="53" name="Picture 52" descr="Capture4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556" y="3965331"/>
            <a:ext cx="1220412" cy="1145138"/>
          </a:xfrm>
          <a:prstGeom prst="rect">
            <a:avLst/>
          </a:prstGeom>
        </p:spPr>
      </p:pic>
      <p:pic>
        <p:nvPicPr>
          <p:cNvPr id="54" name="Picture 53" descr="Capture5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76128" y="2576146"/>
            <a:ext cx="1166979" cy="112755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013938" y="2502955"/>
            <a:ext cx="3130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&gt;60 million records</a:t>
            </a:r>
          </a:p>
          <a:p>
            <a:r>
              <a:rPr lang="en-AU" sz="1600" dirty="0"/>
              <a:t>&gt;3100 data sets</a:t>
            </a:r>
          </a:p>
          <a:p>
            <a:r>
              <a:rPr lang="en-AU" sz="1600" dirty="0"/>
              <a:t>&gt;470 spatial layers</a:t>
            </a:r>
          </a:p>
          <a:p>
            <a:r>
              <a:rPr lang="en-AU" sz="1600" dirty="0"/>
              <a:t>&gt;9 billion records downloaded</a:t>
            </a:r>
          </a:p>
          <a:p>
            <a:pPr>
              <a:buFont typeface="Wingdings"/>
              <a:buChar char="Ø"/>
            </a:pPr>
            <a:endParaRPr lang="en-AU" sz="1600" dirty="0"/>
          </a:p>
        </p:txBody>
      </p:sp>
      <p:pic>
        <p:nvPicPr>
          <p:cNvPr id="56" name="Picture 55" descr="Captur6e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82930" y="3943350"/>
            <a:ext cx="1229368" cy="116204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013938" y="3693580"/>
            <a:ext cx="28062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Data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specimens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occurrence 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images, sounds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literature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sequences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more coming……</a:t>
            </a:r>
          </a:p>
          <a:p>
            <a:endParaRPr lang="en-AU" sz="1600" dirty="0"/>
          </a:p>
        </p:txBody>
      </p:sp>
      <p:pic>
        <p:nvPicPr>
          <p:cNvPr id="58" name="Picture 57" descr="Captur7e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78866" y="5319699"/>
            <a:ext cx="1193310" cy="114777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013938" y="5270004"/>
            <a:ext cx="280621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System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data capture &amp; aggregation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data management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data discovery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data visualisation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AU" sz="1200" dirty="0"/>
              <a:t>data analysis &amp; reporting</a:t>
            </a:r>
            <a:endParaRPr lang="en-AU" sz="1600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ALA – </a:t>
            </a:r>
            <a:r>
              <a:rPr lang="en-AU" sz="2400" i="1" dirty="0"/>
              <a:t>sharing biodiversity knowledge</a:t>
            </a:r>
            <a:endParaRPr lang="en-AU" i="1" dirty="0"/>
          </a:p>
        </p:txBody>
      </p:sp>
      <p:pic>
        <p:nvPicPr>
          <p:cNvPr id="22530" name="Picture 2" descr="CSIRO Logo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715176" y="2743200"/>
            <a:ext cx="649684" cy="6496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0984"/>
            <a:ext cx="3630210" cy="551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2509" y="1859059"/>
            <a:ext cx="4530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Blip>
                <a:blip r:embed="rId3"/>
              </a:buBlip>
            </a:pPr>
            <a:r>
              <a:rPr lang="en-AU" dirty="0"/>
              <a:t>Data is often used for purposes it wasn’t initially collected for</a:t>
            </a:r>
          </a:p>
          <a:p>
            <a:pPr marL="285750" indent="-285750">
              <a:buSzPct val="130000"/>
              <a:buBlip>
                <a:blip r:embed="rId3"/>
              </a:buBlip>
            </a:pPr>
            <a:endParaRPr lang="en-AU" dirty="0"/>
          </a:p>
          <a:p>
            <a:pPr marL="285750" indent="-285750">
              <a:buSzPct val="130000"/>
              <a:buBlip>
                <a:blip r:embed="rId3"/>
              </a:buBlip>
            </a:pPr>
            <a:r>
              <a:rPr lang="en-AU" dirty="0"/>
              <a:t>Results are only as good as the data used to generate them</a:t>
            </a:r>
          </a:p>
          <a:p>
            <a:pPr marL="285750" indent="-285750">
              <a:buSzPct val="130000"/>
              <a:buBlip>
                <a:blip r:embed="rId3"/>
              </a:buBlip>
            </a:pPr>
            <a:endParaRPr lang="en-AU" dirty="0"/>
          </a:p>
          <a:p>
            <a:pPr marL="285750" indent="-285750">
              <a:buSzPct val="130000"/>
              <a:buBlip>
                <a:blip r:embed="rId3"/>
              </a:buBlip>
            </a:pPr>
            <a:r>
              <a:rPr lang="en-AU" dirty="0"/>
              <a:t>Quality vs Fitness for use</a:t>
            </a:r>
          </a:p>
        </p:txBody>
      </p:sp>
    </p:spTree>
    <p:extLst>
      <p:ext uri="{BB962C8B-B14F-4D97-AF65-F5344CB8AC3E}">
        <p14:creationId xmlns:p14="http://schemas.microsoft.com/office/powerpoint/2010/main" val="331284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International Working Group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40" y="3127078"/>
            <a:ext cx="439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Data quality framework </a:t>
            </a:r>
            <a:r>
              <a:rPr lang="en-AU" dirty="0">
                <a:sym typeface="Wingdings" panose="05000000000000000000" pitchFamily="2" charset="2"/>
              </a:rPr>
              <a:t>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Tools and systems 	</a:t>
            </a:r>
            <a:r>
              <a:rPr lang="en-AU" dirty="0">
                <a:sym typeface="Wingdings" panose="05000000000000000000" pitchFamily="2" charset="2"/>
              </a:rPr>
              <a:t>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Data quality use cases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568" y="1386850"/>
            <a:ext cx="4422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quality for biodiversity data, combined initiative of Biodiversity Information Standards and the Global Biodiversity Information Facility (TDWG &amp; GBIF)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72" y="1123950"/>
            <a:ext cx="4138828" cy="55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9210" y="2392657"/>
            <a:ext cx="4922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"/>
            </a:pPr>
            <a:r>
              <a:rPr lang="en-AU" dirty="0"/>
              <a:t>Build a use case library</a:t>
            </a:r>
          </a:p>
          <a:p>
            <a:pPr marL="285750" indent="-285750">
              <a:buFont typeface="Wingdings 2" panose="05020102010507070707" pitchFamily="18" charset="2"/>
              <a:buChar char=""/>
            </a:pPr>
            <a:endParaRPr lang="en-AU" dirty="0"/>
          </a:p>
          <a:p>
            <a:pPr marL="285750" indent="-285750">
              <a:buFont typeface="Wingdings 2" panose="05020102010507070707" pitchFamily="18" charset="2"/>
              <a:buChar char=""/>
            </a:pPr>
            <a:r>
              <a:rPr lang="en-AU" dirty="0"/>
              <a:t>Understand how data is selected for particular purposes</a:t>
            </a:r>
          </a:p>
          <a:p>
            <a:pPr marL="285750" indent="-285750">
              <a:buFont typeface="Wingdings 2" panose="05020102010507070707" pitchFamily="18" charset="2"/>
              <a:buChar char=""/>
            </a:pPr>
            <a:endParaRPr lang="en-AU" dirty="0"/>
          </a:p>
          <a:p>
            <a:pPr marL="285750" indent="-285750">
              <a:buFont typeface="Wingdings 2" panose="05020102010507070707" pitchFamily="18" charset="2"/>
              <a:buChar char=""/>
            </a:pPr>
            <a:r>
              <a:rPr lang="en-AU" dirty="0"/>
              <a:t>Profiles of most used elements, dimensions, and criteria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39000" y="1435138"/>
            <a:ext cx="508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Feedback into development of data capture and quality assessment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50" t="6950" r="6139" b="10185"/>
          <a:stretch/>
        </p:blipFill>
        <p:spPr>
          <a:xfrm>
            <a:off x="0" y="1123950"/>
            <a:ext cx="3430587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Methodology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751864"/>
              </p:ext>
            </p:extLst>
          </p:nvPr>
        </p:nvGraphicFramePr>
        <p:xfrm>
          <a:off x="-1" y="1123950"/>
          <a:ext cx="4587297" cy="3230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690572"/>
              </p:ext>
            </p:extLst>
          </p:nvPr>
        </p:nvGraphicFramePr>
        <p:xfrm>
          <a:off x="4587296" y="1123949"/>
          <a:ext cx="4556704" cy="3230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6930" b="20511"/>
          <a:stretch/>
        </p:blipFill>
        <p:spPr>
          <a:xfrm>
            <a:off x="-1" y="4652901"/>
            <a:ext cx="4587297" cy="2005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6930" b="20511"/>
          <a:stretch/>
        </p:blipFill>
        <p:spPr>
          <a:xfrm flipH="1">
            <a:off x="4587296" y="4652902"/>
            <a:ext cx="4557600" cy="20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Case Library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7" t="1924"/>
          <a:stretch/>
        </p:blipFill>
        <p:spPr>
          <a:xfrm>
            <a:off x="250825" y="2431702"/>
            <a:ext cx="8568961" cy="37681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356" y="1603209"/>
            <a:ext cx="301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Use Case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1332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1355" y="2038428"/>
            <a:ext cx="8591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c:ANHATCoordinateValue – ‘DQ measure must be in the range’ – area of interest</a:t>
            </a:r>
            <a:br>
              <a:rPr lang="en-AU" dirty="0"/>
            </a:br>
            <a:endParaRPr lang="en-AU" dirty="0"/>
          </a:p>
          <a:p>
            <a:r>
              <a:rPr lang="en-AU" dirty="0"/>
              <a:t>Coordinates must be between -65, 62 and -8, 172 for marine species, and -44, 112 and -9, 154 for terrestrial species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Analysing Use Cases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355" y="1331773"/>
            <a:ext cx="565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Information Elements, dimensions and criteria…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149" y="5222422"/>
            <a:ext cx="42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ie:coordinates – dwc:decimalLatitude + dwc:decimalLongitude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355" y="4042794"/>
            <a:ext cx="482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d:coordinatesValue – ‘value’ – ie:coordinates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147" t="8235" r="3971" b="1523"/>
          <a:stretch/>
        </p:blipFill>
        <p:spPr>
          <a:xfrm>
            <a:off x="5322911" y="3103462"/>
            <a:ext cx="3725839" cy="3420699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>
            <a:off x="7902337" y="3091842"/>
            <a:ext cx="1146413" cy="1798814"/>
          </a:xfrm>
          <a:prstGeom prst="rtTriangle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19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– Information Elements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503273"/>
              </p:ext>
            </p:extLst>
          </p:nvPr>
        </p:nvGraphicFramePr>
        <p:xfrm>
          <a:off x="250825" y="1330347"/>
          <a:ext cx="5760000" cy="4807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10350" y="3064746"/>
            <a:ext cx="21202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i="1" dirty="0"/>
              <a:t>Mean: 9.21 / 7.89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Median: 9</a:t>
            </a:r>
          </a:p>
          <a:p>
            <a:pPr>
              <a:lnSpc>
                <a:spcPct val="150000"/>
              </a:lnSpc>
            </a:pPr>
            <a:r>
              <a:rPr lang="en-AU" i="1" dirty="0"/>
              <a:t>Mode: 9</a:t>
            </a:r>
          </a:p>
        </p:txBody>
      </p:sp>
    </p:spTree>
    <p:extLst>
      <p:ext uri="{BB962C8B-B14F-4D97-AF65-F5344CB8AC3E}">
        <p14:creationId xmlns:p14="http://schemas.microsoft.com/office/powerpoint/2010/main" val="13422078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F26649"/>
      </a:dk2>
      <a:lt2>
        <a:srgbClr val="808080"/>
      </a:lt2>
      <a:accent1>
        <a:srgbClr val="434344"/>
      </a:accent1>
      <a:accent2>
        <a:srgbClr val="5D9732"/>
      </a:accent2>
      <a:accent3>
        <a:srgbClr val="FFFFFF"/>
      </a:accent3>
      <a:accent4>
        <a:srgbClr val="000000"/>
      </a:accent4>
      <a:accent5>
        <a:srgbClr val="B0B0B0"/>
      </a:accent5>
      <a:accent6>
        <a:srgbClr val="53882C"/>
      </a:accent6>
      <a:hlink>
        <a:srgbClr val="174A7C"/>
      </a:hlink>
      <a:folHlink>
        <a:srgbClr val="8B005A"/>
      </a:folHlink>
    </a:clrScheme>
    <a:fontScheme name="Default Desig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26649"/>
        </a:dk2>
        <a:lt2>
          <a:srgbClr val="808080"/>
        </a:lt2>
        <a:accent1>
          <a:srgbClr val="434344"/>
        </a:accent1>
        <a:accent2>
          <a:srgbClr val="5D9732"/>
        </a:accent2>
        <a:accent3>
          <a:srgbClr val="FFFFFF"/>
        </a:accent3>
        <a:accent4>
          <a:srgbClr val="000000"/>
        </a:accent4>
        <a:accent5>
          <a:srgbClr val="B0B0B0"/>
        </a:accent5>
        <a:accent6>
          <a:srgbClr val="53882C"/>
        </a:accent6>
        <a:hlink>
          <a:srgbClr val="174A7C"/>
        </a:hlink>
        <a:folHlink>
          <a:srgbClr val="8B00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17336</TotalTime>
  <Words>597</Words>
  <Application>Microsoft Office PowerPoint</Application>
  <PresentationFormat>On-screen Show (4:3)</PresentationFormat>
  <Paragraphs>137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ＭＳ Ｐゴシック</vt:lpstr>
      <vt:lpstr>Arial</vt:lpstr>
      <vt:lpstr>Calibri</vt:lpstr>
      <vt:lpstr>Verdana</vt:lpstr>
      <vt:lpstr>Wingdings</vt:lpstr>
      <vt:lpstr>Wingdings 2</vt:lpstr>
      <vt:lpstr>Default Design</vt:lpstr>
      <vt:lpstr>Analysis of the Atlas of Living Australia’s biodiversity data quality and use cases </vt:lpstr>
      <vt:lpstr>ALA – sharing biodiversity knowledge</vt:lpstr>
      <vt:lpstr>Data Quality</vt:lpstr>
      <vt:lpstr>International Working Group</vt:lpstr>
      <vt:lpstr>Aims</vt:lpstr>
      <vt:lpstr>Methodology</vt:lpstr>
      <vt:lpstr>Use Case Library</vt:lpstr>
      <vt:lpstr>Analysing Use Cases</vt:lpstr>
      <vt:lpstr>Results – Information Elements</vt:lpstr>
      <vt:lpstr>Results - Dimensions</vt:lpstr>
      <vt:lpstr>Results – Criteria</vt:lpstr>
      <vt:lpstr>PowerPoint Presentation</vt:lpstr>
      <vt:lpstr>Results</vt:lpstr>
      <vt:lpstr>Results</vt:lpstr>
      <vt:lpstr>Results - Dimensions</vt:lpstr>
      <vt:lpstr>Results - Criteria</vt:lpstr>
      <vt:lpstr>Summary</vt:lpstr>
      <vt:lpstr>Recommendations</vt:lpstr>
      <vt:lpstr>Acknowledgements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Duffy, Siobhan (PI, Black Mountain)</dc:creator>
  <cp:lastModifiedBy>Emily Rose Rees</cp:lastModifiedBy>
  <cp:revision>652</cp:revision>
  <dcterms:created xsi:type="dcterms:W3CDTF">2009-05-19T05:23:41Z</dcterms:created>
  <dcterms:modified xsi:type="dcterms:W3CDTF">2017-02-01T22:21:51Z</dcterms:modified>
</cp:coreProperties>
</file>